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56" r:id="rId2"/>
    <p:sldId id="267" r:id="rId3"/>
    <p:sldId id="265" r:id="rId4"/>
    <p:sldId id="359" r:id="rId5"/>
    <p:sldId id="367" r:id="rId6"/>
    <p:sldId id="357" r:id="rId7"/>
    <p:sldId id="363" r:id="rId8"/>
    <p:sldId id="361" r:id="rId9"/>
    <p:sldId id="364" r:id="rId10"/>
    <p:sldId id="365" r:id="rId11"/>
    <p:sldId id="360" r:id="rId12"/>
    <p:sldId id="362" r:id="rId13"/>
    <p:sldId id="366" r:id="rId14"/>
    <p:sldId id="368" r:id="rId15"/>
    <p:sldId id="369" r:id="rId16"/>
    <p:sldId id="370" r:id="rId17"/>
    <p:sldId id="371" r:id="rId18"/>
    <p:sldId id="374" r:id="rId19"/>
    <p:sldId id="3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dirty="0" smtClean="0"/>
              <a:t>Yerleştirme</a:t>
            </a:r>
            <a:r>
              <a:rPr lang="tr-TR" baseline="0" dirty="0" smtClean="0"/>
              <a:t> Puanı Hesaplama</a:t>
            </a:r>
            <a:endParaRPr 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0-BB09-45C6-8DDA-ABD95B8CCF97}"/>
              </c:ext>
            </c:extLst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9-45C6-8DDA-ABD95B8CC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BD597720-48F2-4493-9787-D93083094F60}" type="pres">
      <dgm:prSet presAssocID="{FCE31806-4C39-47E9-86CD-EB79EB42819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F0B515-76B9-4690-997E-45E35FBDA025}" type="pres">
      <dgm:prSet presAssocID="{FCE31806-4C39-47E9-86CD-EB79EB428192}" presName="axisShape" presStyleLbl="bgShp" presStyleIdx="0" presStyleCnt="1" custLinFactNeighborX="-1834" custLinFactNeighborY="7574"/>
      <dgm:spPr>
        <a:solidFill>
          <a:schemeClr val="tx2">
            <a:lumMod val="50000"/>
          </a:schemeClr>
        </a:solidFill>
      </dgm:spPr>
    </dgm:pt>
    <dgm:pt modelId="{94A907CC-C31D-428C-84CB-700D98D98B03}" type="pres">
      <dgm:prSet presAssocID="{FCE31806-4C39-47E9-86CD-EB79EB428192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70D4E5-842E-4B81-A8DC-8EC1C6AE1260}" type="pres">
      <dgm:prSet presAssocID="{FCE31806-4C39-47E9-86CD-EB79EB428192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A9869-D62A-44DC-8BF6-C3ACD0D47DB8}" type="pres">
      <dgm:prSet presAssocID="{FCE31806-4C39-47E9-86CD-EB79EB42819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388FE3-A1C0-4302-BF45-7642169EC0D5}" type="pres">
      <dgm:prSet presAssocID="{FCE31806-4C39-47E9-86CD-EB79EB42819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880486-639C-4FB2-AD68-8B110B8A510B}" type="presOf" srcId="{FCE31806-4C39-47E9-86CD-EB79EB428192}" destId="{BD597720-48F2-4493-9787-D93083094F60}" srcOrd="0" destOrd="0" presId="urn:microsoft.com/office/officeart/2005/8/layout/matrix2"/>
    <dgm:cxn modelId="{040D520E-69F2-45A1-BD75-A363F37937EB}" type="presOf" srcId="{7641BBE5-612A-40BB-A13C-4DAE4A9171DC}" destId="{30388FE3-A1C0-4302-BF45-7642169EC0D5}" srcOrd="0" destOrd="0" presId="urn:microsoft.com/office/officeart/2005/8/layout/matrix2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8B872CC6-7D0B-44A2-B5B1-1351A14C75D9}" type="presOf" srcId="{BCB0CF76-2E9B-4ABD-8869-01A7019BEA46}" destId="{94A907CC-C31D-428C-84CB-700D98D98B03}" srcOrd="0" destOrd="0" presId="urn:microsoft.com/office/officeart/2005/8/layout/matrix2"/>
    <dgm:cxn modelId="{C48D3FFE-B9AB-49B3-9D64-FD4D195AA062}" type="presOf" srcId="{174D340A-1DBC-4736-BABC-8C6CC8D6F878}" destId="{5D70D4E5-842E-4B81-A8DC-8EC1C6AE1260}" srcOrd="0" destOrd="0" presId="urn:microsoft.com/office/officeart/2005/8/layout/matrix2"/>
    <dgm:cxn modelId="{784D20B1-1DCF-48D4-A00B-C8054A209361}" type="presOf" srcId="{E3D04C11-D947-413A-81DE-00EA3CDDBDC2}" destId="{7F7A9869-D62A-44DC-8BF6-C3ACD0D47DB8}" srcOrd="0" destOrd="0" presId="urn:microsoft.com/office/officeart/2005/8/layout/matrix2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C4745986-89D1-4CAB-8E16-A969898146E7}" type="presParOf" srcId="{BD597720-48F2-4493-9787-D93083094F60}" destId="{9FF0B515-76B9-4690-997E-45E35FBDA025}" srcOrd="0" destOrd="0" presId="urn:microsoft.com/office/officeart/2005/8/layout/matrix2"/>
    <dgm:cxn modelId="{BC09B83B-60D2-4D28-9790-75E8C314D339}" type="presParOf" srcId="{BD597720-48F2-4493-9787-D93083094F60}" destId="{94A907CC-C31D-428C-84CB-700D98D98B03}" srcOrd="1" destOrd="0" presId="urn:microsoft.com/office/officeart/2005/8/layout/matrix2"/>
    <dgm:cxn modelId="{7DC0CE44-CF8E-4B0D-AD22-3CCDBC47A39B}" type="presParOf" srcId="{BD597720-48F2-4493-9787-D93083094F60}" destId="{5D70D4E5-842E-4B81-A8DC-8EC1C6AE1260}" srcOrd="2" destOrd="0" presId="urn:microsoft.com/office/officeart/2005/8/layout/matrix2"/>
    <dgm:cxn modelId="{D1ED1B93-9248-497E-86EF-FDB7A335D30C}" type="presParOf" srcId="{BD597720-48F2-4493-9787-D93083094F60}" destId="{7F7A9869-D62A-44DC-8BF6-C3ACD0D47DB8}" srcOrd="3" destOrd="0" presId="urn:microsoft.com/office/officeart/2005/8/layout/matrix2"/>
    <dgm:cxn modelId="{1F844D8B-2A6C-4F86-96B8-860E4A9023D7}" type="presParOf" srcId="{BD597720-48F2-4493-9787-D93083094F60}" destId="{30388FE3-A1C0-4302-BF45-7642169EC0D5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0B515-76B9-4690-997E-45E35FBDA025}">
      <dsp:nvSpPr>
        <dsp:cNvPr id="0" name=""/>
        <dsp:cNvSpPr/>
      </dsp:nvSpPr>
      <dsp:spPr>
        <a:xfrm>
          <a:off x="941466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907CC-C31D-428C-84CB-700D98D98B03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343515"/>
        <a:ext cx="1466890" cy="1466890"/>
      </dsp:txXfrm>
    </dsp:sp>
    <dsp:sp modelId="{5D70D4E5-842E-4B81-A8DC-8EC1C6AE1260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343515"/>
        <a:ext cx="1466890" cy="1466890"/>
      </dsp:txXfrm>
    </dsp:sp>
    <dsp:sp modelId="{7F7A9869-D62A-44DC-8BF6-C3ACD0D47DB8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359515" y="2253595"/>
        <a:ext cx="1466890" cy="1466890"/>
      </dsp:txXfrm>
    </dsp:sp>
    <dsp:sp modelId="{30388FE3-A1C0-4302-BF45-7642169EC0D5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0.25649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566057" y="1464954"/>
          <a:ext cx="997528" cy="629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II.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I. </a:t>
          </a:r>
          <a:r>
            <a:rPr lang="tr-TR" sz="1600" b="1" dirty="0" smtClean="0"/>
            <a:t>OTURUM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29.01.2020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70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9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008993" y="2522483"/>
            <a:ext cx="8135007" cy="27642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2186152"/>
            <a:ext cx="3236691" cy="3174123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908477" y="52251"/>
            <a:ext cx="400444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3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YKS</a:t>
            </a:r>
            <a:endParaRPr lang="tr-TR" sz="173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12 Başlık"/>
          <p:cNvSpPr>
            <a:spLocks noGrp="1"/>
          </p:cNvSpPr>
          <p:nvPr>
            <p:ph type="title"/>
          </p:nvPr>
        </p:nvSpPr>
        <p:spPr>
          <a:xfrm>
            <a:off x="3140622" y="2596055"/>
            <a:ext cx="6003377" cy="2648607"/>
          </a:xfrm>
        </p:spPr>
        <p:txBody>
          <a:bodyPr>
            <a:normAutofit/>
          </a:bodyPr>
          <a:lstStyle/>
          <a:p>
            <a:pPr algn="ctr"/>
            <a:r>
              <a:rPr lang="tr-TR" sz="5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YÜKSEK ÖĞRETİM     </a:t>
            </a:r>
            <a:r>
              <a:rPr lang="tr-T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KURUMLARI</a:t>
            </a:r>
            <a:r>
              <a:rPr lang="tr-TR" sz="40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 </a:t>
            </a:r>
            <a:r>
              <a:rPr lang="tr-TR" sz="72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SINAVI</a:t>
            </a:r>
            <a:endParaRPr lang="tr-TR" sz="6000" dirty="0">
              <a:solidFill>
                <a:schemeClr val="bg1"/>
              </a:solidFill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7571529" y="668006"/>
            <a:ext cx="637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2</a:t>
            </a:r>
          </a:p>
          <a:p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3" name="Dikdörtgen 2"/>
          <p:cNvSpPr/>
          <p:nvPr/>
        </p:nvSpPr>
        <p:spPr>
          <a:xfrm>
            <a:off x="-261257" y="10938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FEHİM ADAK MESLEKİ VE TEKNİK ANADOLU LİSESİ</a:t>
            </a:r>
            <a: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7780" y="3378199"/>
          <a:ext cx="8595978" cy="2671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3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947">
                <a:tc gridSpan="6">
                  <a:txBody>
                    <a:bodyPr/>
                    <a:lstStyle/>
                    <a:p>
                      <a:pPr algn="ctr"/>
                      <a:r>
                        <a:rPr lang="tr-TR" dirty="0" smtClean="0">
                          <a:solidFill>
                            <a:schemeClr val="tx1"/>
                          </a:solidFill>
                        </a:rPr>
                        <a:t>DİL</a:t>
                      </a:r>
                      <a:r>
                        <a:rPr lang="tr-TR" baseline="0" dirty="0" smtClean="0">
                          <a:solidFill>
                            <a:schemeClr val="tx1"/>
                          </a:solidFill>
                        </a:rPr>
                        <a:t>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6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Yabancı Dil</a:t>
                      </a:r>
                      <a:endParaRPr lang="tr-TR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72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Türkçe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Temel  Matematik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Fen Bilimleri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Sosyal Bilimler</a:t>
                      </a:r>
                      <a:endParaRPr lang="tr-T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Yabancı Dil</a:t>
                      </a:r>
                      <a:endParaRPr lang="tr-T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DİL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292835" y="258873"/>
          <a:ext cx="8851165" cy="27889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EŞİT AĞIRLIK PUANI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Matematik </a:t>
                      </a:r>
                      <a:endParaRPr lang="tr-TR" sz="14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Türk Dili ve Edebiyatı-Sosyal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 Dili ve Edebiyatı 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Tarih-1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/>
                        <a:t>Coğrafya-1 </a:t>
                      </a:r>
                    </a:p>
                    <a:p>
                      <a:pPr algn="ctr"/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762123"/>
          <a:ext cx="8448673" cy="483870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14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Adayın, Yerleşmeyi Hedeflediği Programın Puan Türleri</a:t>
                      </a:r>
                      <a:r>
                        <a:rPr lang="tr-TR" baseline="0" dirty="0" smtClean="0"/>
                        <a:t> İçin Çözmesi Gereken Testler</a:t>
                      </a:r>
                      <a:endParaRPr lang="tr-TR" dirty="0"/>
                    </a:p>
                  </a:txBody>
                  <a:tcPr anchor="ctr"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 Matematik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Puan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 + Eşit Ağırlık Puanı için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910">
                <a:tc>
                  <a:txBody>
                    <a:bodyPr/>
                    <a:lstStyle/>
                    <a:p>
                      <a:r>
                        <a:rPr lang="tr-TR" dirty="0" smtClean="0"/>
                        <a:t>Sözel + Sayısal + Eşit Ağırlık  Puanı</a:t>
                      </a:r>
                      <a:r>
                        <a:rPr lang="tr-TR" baseline="0" dirty="0" smtClean="0"/>
                        <a:t> İçin</a:t>
                      </a:r>
                      <a:endParaRPr lang="tr-TR" dirty="0"/>
                    </a:p>
                  </a:txBody>
                  <a:tcPr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752850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0" y="5219700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075" y="4171950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4267200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6300" y="47244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762500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771900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34225" y="57054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5667376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175" y="5248275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5501" y="5172076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5975" y="6143625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6210300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5800" y="56864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58175" y="6219825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34225" y="62007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2999"/>
            <a:ext cx="9144000" cy="1077218"/>
            <a:chOff x="-218536" y="-1131860"/>
            <a:chExt cx="12192000" cy="1436291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Hangİ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İÇİN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71087" y="1558657"/>
            <a:ext cx="3124057" cy="1123851"/>
            <a:chOff x="5849822" y="1994603"/>
            <a:chExt cx="3124057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BİR SONRAKİ YIL</a:t>
              </a:r>
              <a:endPara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algn="r"/>
              <a:endPara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193139" y="2324212"/>
              <a:ext cx="780740" cy="71671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200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792928" y="4851875"/>
            <a:ext cx="3203295" cy="1635318"/>
            <a:chOff x="3792928" y="4564784"/>
            <a:chExt cx="3203295" cy="1635318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ÖNLİSANS ve ÖZEL YETENEK SINAVI ile öğrenci alan bölümleri tercih etme hakkı elde edecek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92928" y="4564784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ÖNLİSANS</a:t>
              </a:r>
              <a:endParaRPr lang="en-US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189408" y="4809340"/>
              <a:ext cx="806815" cy="71959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150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794634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125322" cy="1297883"/>
            <a:chOff x="4912892" y="3169920"/>
            <a:chExt cx="3125322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LİSANS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b="1" dirty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LİSANS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171149" y="3414466"/>
              <a:ext cx="867065" cy="8066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b="1" dirty="0" smtClean="0">
                  <a:solidFill>
                    <a:schemeClr val="tx1"/>
                  </a:solidFill>
                </a:rPr>
                <a:t>180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5736"/>
            <a:ext cx="4800600" cy="767203"/>
            <a:chOff x="1" y="3323076"/>
            <a:chExt cx="4800600" cy="767203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723" y="3323076"/>
              <a:ext cx="4200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429125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YKS Baraj Puanları</a:t>
            </a:r>
          </a:p>
          <a:p>
            <a:pPr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ebas Neue" panose="020B0606020202050201" pitchFamily="34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KAÇ PUAN ALMALI?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6" name="35 Resim" descr="LOGOS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935" y="5920944"/>
            <a:ext cx="1648047" cy="7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528650" y="3984353"/>
            <a:ext cx="2168783" cy="12359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46966" y="3994983"/>
            <a:ext cx="2222206" cy="12359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9341" y="4016247"/>
            <a:ext cx="2009552" cy="123593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Açıklanmadı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9856" y="5287618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TYT</a:t>
            </a:r>
          </a:p>
          <a:p>
            <a:pPr algn="ctr"/>
            <a:r>
              <a:rPr lang="tr-TR" sz="1600" dirty="0" smtClean="0">
                <a:solidFill>
                  <a:schemeClr val="accent2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Temel Yeterlilik Testi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64066" y="5248633"/>
            <a:ext cx="19428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AYT</a:t>
            </a:r>
          </a:p>
          <a:p>
            <a:pPr algn="ctr"/>
            <a:r>
              <a:rPr lang="tr-TR" sz="1600" dirty="0" smtClean="0">
                <a:solidFill>
                  <a:schemeClr val="accent3">
                    <a:lumMod val="75000"/>
                  </a:schemeClr>
                </a:solidFill>
                <a:latin typeface="Roboto Bk" pitchFamily="2" charset="0"/>
                <a:ea typeface="Roboto Bk" pitchFamily="2" charset="0"/>
              </a:rPr>
              <a:t>Alan Yeterlilik Testi</a:t>
            </a:r>
            <a:endParaRPr lang="en-US" sz="1600" dirty="0">
              <a:solidFill>
                <a:schemeClr val="accent3">
                  <a:lumMod val="75000"/>
                </a:schemeClr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6683723" y="5376229"/>
            <a:ext cx="19428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Roboto Bk" pitchFamily="2" charset="0"/>
                <a:ea typeface="Roboto Bk" pitchFamily="2" charset="0"/>
              </a:rPr>
              <a:t>Dil</a:t>
            </a:r>
          </a:p>
          <a:p>
            <a:pPr algn="ctr"/>
            <a:r>
              <a:rPr lang="tr-TR" sz="1600" dirty="0" smtClean="0">
                <a:solidFill>
                  <a:srgbClr val="0070C0"/>
                </a:solidFill>
                <a:latin typeface="Roboto Bk" pitchFamily="2" charset="0"/>
                <a:ea typeface="Roboto Bk" pitchFamily="2" charset="0"/>
              </a:rPr>
              <a:t>Dil Testi</a:t>
            </a:r>
            <a:endParaRPr lang="en-US" sz="1600" dirty="0">
              <a:solidFill>
                <a:srgbClr val="0070C0"/>
              </a:solidFill>
              <a:latin typeface="Roboto Bk" pitchFamily="2" charset="0"/>
              <a:ea typeface="Roboto Bk" pitchFamily="2" charset="0"/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takvİmİ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" name="39 Resim" descr="takv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9512" y="1222744"/>
            <a:ext cx="2477386" cy="2477386"/>
          </a:xfrm>
          <a:prstGeom prst="rect">
            <a:avLst/>
          </a:prstGeom>
        </p:spPr>
      </p:pic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 animBg="1"/>
      <p:bldP spid="29" grpId="1" animBg="1"/>
      <p:bldP spid="28" grpId="1" animBg="1"/>
      <p:bldP spid="22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5084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SayISAL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PUANA GÖRE 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Tıp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r>
              <a:rPr lang="tr-T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-159489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EŞİT AĞIRLIK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212652" y="1850066"/>
            <a:ext cx="2870789" cy="37639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PUAN TÜRÜNDEN ÖĞRECİ ALAN BÖLÜMLER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SÖZEL PUANINA GÖRE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ÖĞRENCİ ALACAK BÖLÜMLER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3725967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125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4" name="33 Yuvarlatılmış Dikdörtgen"/>
          <p:cNvSpPr/>
          <p:nvPr/>
        </p:nvSpPr>
        <p:spPr>
          <a:xfrm>
            <a:off x="308342" y="1580530"/>
            <a:ext cx="3019647" cy="30302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Bazı Bölümler İçin Uygulanan Sıralama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Şartı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4" name="43 Grup"/>
          <p:cNvGrpSpPr/>
          <p:nvPr/>
        </p:nvGrpSpPr>
        <p:grpSpPr>
          <a:xfrm>
            <a:off x="6517759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spc="50" dirty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rgbClr val="FFFF00">
                        <a:alpha val="95000"/>
                      </a:srgb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ECZACILIK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  <a:endParaRPr lang="tr-TR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17759" y="3444949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FF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Arial Black" pitchFamily="34" charset="0"/>
                </a:rPr>
                <a:t>DİŞ HEKİMLİĞİ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80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27588" y="1307805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430539" y="1154559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196265" y="1143926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43" y="4523357"/>
            <a:ext cx="2286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2" y="2035041"/>
            <a:ext cx="4380677" cy="355832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767" y="2165817"/>
            <a:ext cx="4191000" cy="235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27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OYP PUANI NASIL HESAPLANIR?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0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8958" y="2073349"/>
            <a:ext cx="4316819" cy="27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374829" y="2713700"/>
            <a:ext cx="2400300" cy="2400300"/>
            <a:chOff x="4374829" y="271370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374829" y="271370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574925" y="3119447"/>
              <a:ext cx="1786926" cy="1094370"/>
              <a:chOff x="4574925" y="3119447"/>
              <a:chExt cx="1786926" cy="109437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601631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574925" y="3567486"/>
                <a:ext cx="17602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184123" y="3240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5799733" y="1426506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66923" y="1783847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5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  TYT SORU SAYILARI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153" y="-433978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TEMEL YETERLİLİK TESTİ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4513512" y="1223157"/>
            <a:ext cx="94114" cy="497576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3917677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77621" y="5110773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40" name="39 Grup"/>
          <p:cNvGrpSpPr/>
          <p:nvPr/>
        </p:nvGrpSpPr>
        <p:grpSpPr>
          <a:xfrm>
            <a:off x="6467061" y="4035593"/>
            <a:ext cx="2407506" cy="1000663"/>
            <a:chOff x="6455186" y="3940592"/>
            <a:chExt cx="2407506" cy="1000663"/>
          </a:xfrm>
        </p:grpSpPr>
        <p:sp>
          <p:nvSpPr>
            <p:cNvPr id="28" name="27 Yuvarlatılmış Dikdörtgen"/>
            <p:cNvSpPr/>
            <p:nvPr/>
          </p:nvSpPr>
          <p:spPr>
            <a:xfrm>
              <a:off x="6456928" y="3940592"/>
              <a:ext cx="2320505" cy="100066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5186" y="3967143"/>
              <a:ext cx="240750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Coğrafya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Din Kültürü ve Ahlak Bilgisi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Felsefe                                      :5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Tarih                                          :5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53178" y="4290529"/>
            <a:ext cx="157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Sosyal Bilimler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" name="44 Grup"/>
          <p:cNvGrpSpPr/>
          <p:nvPr/>
        </p:nvGrpSpPr>
        <p:grpSpPr>
          <a:xfrm>
            <a:off x="1421229" y="5048023"/>
            <a:ext cx="1348716" cy="836762"/>
            <a:chOff x="1397478" y="4632386"/>
            <a:chExt cx="1348716" cy="836762"/>
          </a:xfrm>
        </p:grpSpPr>
        <p:sp>
          <p:nvSpPr>
            <p:cNvPr id="37" name="36 Yuvarlatılmış Dikdörtgen"/>
            <p:cNvSpPr/>
            <p:nvPr/>
          </p:nvSpPr>
          <p:spPr>
            <a:xfrm>
              <a:off x="1397478" y="4632386"/>
              <a:ext cx="1348716" cy="836762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95887" y="4678698"/>
              <a:ext cx="114731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Fizik   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Kimya   :7</a:t>
              </a:r>
            </a:p>
            <a:p>
              <a:r>
                <a:rPr lang="tr-T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Biyoloji :6</a:t>
              </a:r>
              <a:endPara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29489" y="5277569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Fen Bilimleri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45810" y="1013231"/>
            <a:ext cx="244943" cy="24494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442758" y="6184630"/>
            <a:ext cx="228045" cy="2280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34 Grup"/>
          <p:cNvGrpSpPr/>
          <p:nvPr/>
        </p:nvGrpSpPr>
        <p:grpSpPr>
          <a:xfrm>
            <a:off x="362310" y="1112807"/>
            <a:ext cx="2389517" cy="1803225"/>
            <a:chOff x="362310" y="1112807"/>
            <a:chExt cx="2389517" cy="1803225"/>
          </a:xfrm>
        </p:grpSpPr>
        <p:sp>
          <p:nvSpPr>
            <p:cNvPr id="31" name="30 Metin kutusu"/>
            <p:cNvSpPr txBox="1"/>
            <p:nvPr/>
          </p:nvSpPr>
          <p:spPr>
            <a:xfrm>
              <a:off x="362310" y="1112807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4000">
                <a:spcAft>
                  <a:spcPts val="600"/>
                </a:spcAft>
              </a:pPr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120</a:t>
              </a:r>
              <a:endParaRPr lang="tr-TR" dirty="0"/>
            </a:p>
          </p:txBody>
        </p:sp>
        <p:sp>
          <p:nvSpPr>
            <p:cNvPr id="33" name="32 Metin kutusu"/>
            <p:cNvSpPr txBox="1"/>
            <p:nvPr/>
          </p:nvSpPr>
          <p:spPr>
            <a:xfrm>
              <a:off x="672860" y="1992702"/>
              <a:ext cx="15355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5400" dirty="0" smtClean="0"/>
                <a:t>Soru</a:t>
              </a:r>
              <a:endParaRPr lang="tr-TR" sz="5400" dirty="0"/>
            </a:p>
          </p:txBody>
        </p:sp>
      </p:grpSp>
      <p:grpSp>
        <p:nvGrpSpPr>
          <p:cNvPr id="46" name="45 Grup"/>
          <p:cNvGrpSpPr/>
          <p:nvPr/>
        </p:nvGrpSpPr>
        <p:grpSpPr>
          <a:xfrm>
            <a:off x="6576278" y="1199557"/>
            <a:ext cx="2389517" cy="1691296"/>
            <a:chOff x="6208143" y="980536"/>
            <a:chExt cx="2389517" cy="1691296"/>
          </a:xfrm>
        </p:grpSpPr>
        <p:sp>
          <p:nvSpPr>
            <p:cNvPr id="32" name="31 Metin kutusu"/>
            <p:cNvSpPr txBox="1"/>
            <p:nvPr/>
          </p:nvSpPr>
          <p:spPr>
            <a:xfrm>
              <a:off x="6208143" y="980536"/>
              <a:ext cx="23895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135</a:t>
              </a:r>
              <a:endParaRPr lang="tr-TR" dirty="0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6320286" y="1963946"/>
              <a:ext cx="17885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4000" dirty="0" smtClean="0"/>
                <a:t>Dakika</a:t>
              </a:r>
              <a:endParaRPr lang="tr-TR" sz="4000" dirty="0"/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4711" y="905654"/>
            <a:ext cx="5214910" cy="5797969"/>
          </a:xfrm>
        </p:spPr>
      </p:pic>
      <p:sp>
        <p:nvSpPr>
          <p:cNvPr id="5" name="TextBox 4"/>
          <p:cNvSpPr txBox="1"/>
          <p:nvPr/>
        </p:nvSpPr>
        <p:spPr>
          <a:xfrm>
            <a:off x="-166254" y="-712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Iı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. oturum</a:t>
            </a: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66" y="445781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SAYILARI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308266" cy="13320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Dk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160</a:t>
            </a:r>
            <a:endParaRPr lang="tr-TR" sz="3600" b="1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</a:t>
            </a:r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 </a:t>
            </a:r>
            <a:r>
              <a:rPr lang="tr-TR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sInavI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243463" y="576412"/>
            <a:ext cx="820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 SAYISI VE SINAV SÜRESİ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5" name="Grup 4"/>
          <p:cNvGrpSpPr/>
          <p:nvPr/>
        </p:nvGrpSpPr>
        <p:grpSpPr>
          <a:xfrm>
            <a:off x="3391786" y="2197505"/>
            <a:ext cx="4008474" cy="871870"/>
            <a:chOff x="3391786" y="2197505"/>
            <a:chExt cx="4008474" cy="871870"/>
          </a:xfrm>
        </p:grpSpPr>
        <p:sp>
          <p:nvSpPr>
            <p:cNvPr id="19" name="18 Yuvarlatılmış Dikdörtgen"/>
            <p:cNvSpPr/>
            <p:nvPr/>
          </p:nvSpPr>
          <p:spPr>
            <a:xfrm>
              <a:off x="3391786" y="2197505"/>
              <a:ext cx="4008474" cy="8718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Soru Sayısı</a:t>
              </a:r>
              <a:endParaRPr lang="tr-TR" sz="2400" b="1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6145620" y="2229403"/>
              <a:ext cx="1117304" cy="83997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80</a:t>
              </a:r>
              <a:endParaRPr lang="tr-TR" sz="3600" b="1"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3391786" y="3661145"/>
            <a:ext cx="4646428" cy="873752"/>
            <a:chOff x="3391786" y="3661145"/>
            <a:chExt cx="4646428" cy="873752"/>
          </a:xfrm>
        </p:grpSpPr>
        <p:sp>
          <p:nvSpPr>
            <p:cNvPr id="21" name="20 Yuvarlatılmış Dikdörtgen"/>
            <p:cNvSpPr/>
            <p:nvPr/>
          </p:nvSpPr>
          <p:spPr>
            <a:xfrm>
              <a:off x="3391786" y="3661145"/>
              <a:ext cx="4646428" cy="87187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r-TR" sz="2400" b="1" dirty="0" smtClean="0"/>
                <a:t>Sınav Süresi</a:t>
              </a:r>
              <a:endParaRPr lang="tr-TR" sz="24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6583325" y="3661145"/>
              <a:ext cx="1316666" cy="87375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3600" b="1" dirty="0" smtClean="0"/>
                <a:t>120</a:t>
              </a:r>
              <a:endParaRPr lang="tr-TR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4" y="2845190"/>
            <a:ext cx="2286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64" y="3771186"/>
            <a:ext cx="228600" cy="22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4576" y="2714322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4574" y="3629890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64573" y="4545458"/>
            <a:ext cx="6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" y="5242549"/>
            <a:ext cx="228600" cy="228600"/>
          </a:xfrm>
          <a:prstGeom prst="rect">
            <a:avLst/>
          </a:prstGeom>
        </p:spPr>
      </p:pic>
      <p:graphicFrame>
        <p:nvGraphicFramePr>
          <p:cNvPr id="24" name="23 Grafik"/>
          <p:cNvGraphicFramePr/>
          <p:nvPr/>
        </p:nvGraphicFramePr>
        <p:xfrm>
          <a:off x="1152525" y="1397000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1457281"/>
            <a:ext cx="9144000" cy="830998"/>
            <a:chOff x="0" y="159943"/>
            <a:chExt cx="12192000" cy="11079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59943"/>
              <a:ext cx="12192000" cy="1107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800" b="1" dirty="0" smtClean="0">
                  <a:solidFill>
                    <a:srgbClr val="FF0000"/>
                  </a:solidFill>
                  <a:latin typeface="Arial Black" pitchFamily="34" charset="0"/>
                </a:rPr>
                <a:t> </a:t>
              </a:r>
              <a:endParaRPr lang="en-US" sz="4800" b="1" dirty="0">
                <a:solidFill>
                  <a:srgbClr val="FF0000"/>
                </a:solidFill>
                <a:latin typeface="Arial Black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2367" y="582742"/>
              <a:ext cx="10944665" cy="533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tx2">
                      <a:lumMod val="50000"/>
                    </a:schemeClr>
                  </a:solidFill>
                </a:rPr>
                <a:t>TEMEL YETERLİLİK TESTİ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31 Grup"/>
          <p:cNvGrpSpPr/>
          <p:nvPr/>
        </p:nvGrpSpPr>
        <p:grpSpPr>
          <a:xfrm>
            <a:off x="1992087" y="2907379"/>
            <a:ext cx="2481943" cy="392087"/>
            <a:chOff x="1992087" y="2907379"/>
            <a:chExt cx="2481943" cy="392087"/>
          </a:xfrm>
        </p:grpSpPr>
        <p:sp>
          <p:nvSpPr>
            <p:cNvPr id="8" name="Pentagon 7"/>
            <p:cNvSpPr/>
            <p:nvPr/>
          </p:nvSpPr>
          <p:spPr>
            <a:xfrm>
              <a:off x="1992087" y="2907580"/>
              <a:ext cx="2481943" cy="39188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06792" y="2907379"/>
              <a:ext cx="181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Fen Bilimleri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2302329" y="3383629"/>
            <a:ext cx="2481943" cy="394247"/>
            <a:chOff x="2302329" y="3383629"/>
            <a:chExt cx="2481943" cy="394247"/>
          </a:xfrm>
        </p:grpSpPr>
        <p:sp>
          <p:nvSpPr>
            <p:cNvPr id="9" name="Pentagon 8"/>
            <p:cNvSpPr/>
            <p:nvPr/>
          </p:nvSpPr>
          <p:spPr>
            <a:xfrm>
              <a:off x="2302329" y="3385990"/>
              <a:ext cx="2481943" cy="39188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13"/>
            <p:cNvSpPr/>
            <p:nvPr/>
          </p:nvSpPr>
          <p:spPr>
            <a:xfrm>
              <a:off x="2892542" y="3383629"/>
              <a:ext cx="174613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Matematik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4" name="33 Grup"/>
          <p:cNvGrpSpPr/>
          <p:nvPr/>
        </p:nvGrpSpPr>
        <p:grpSpPr>
          <a:xfrm>
            <a:off x="2340429" y="3858091"/>
            <a:ext cx="2488746" cy="391886"/>
            <a:chOff x="2340429" y="3858091"/>
            <a:chExt cx="2488746" cy="391886"/>
          </a:xfrm>
        </p:grpSpPr>
        <p:sp>
          <p:nvSpPr>
            <p:cNvPr id="10" name="Pentagon 9"/>
            <p:cNvSpPr/>
            <p:nvPr/>
          </p:nvSpPr>
          <p:spPr>
            <a:xfrm>
              <a:off x="2340429" y="3858091"/>
              <a:ext cx="2481943" cy="391886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Rectangle 13"/>
            <p:cNvSpPr/>
            <p:nvPr/>
          </p:nvSpPr>
          <p:spPr>
            <a:xfrm>
              <a:off x="2883017" y="3859879"/>
              <a:ext cx="19461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Türkçe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34 Grup"/>
          <p:cNvGrpSpPr/>
          <p:nvPr/>
        </p:nvGrpSpPr>
        <p:grpSpPr>
          <a:xfrm>
            <a:off x="2026104" y="4320667"/>
            <a:ext cx="2869746" cy="391886"/>
            <a:chOff x="2026104" y="4320667"/>
            <a:chExt cx="2869746" cy="391886"/>
          </a:xfrm>
        </p:grpSpPr>
        <p:sp>
          <p:nvSpPr>
            <p:cNvPr id="11" name="Pentagon 10"/>
            <p:cNvSpPr/>
            <p:nvPr/>
          </p:nvSpPr>
          <p:spPr>
            <a:xfrm>
              <a:off x="2026104" y="4320667"/>
              <a:ext cx="2481943" cy="391886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13"/>
            <p:cNvSpPr/>
            <p:nvPr/>
          </p:nvSpPr>
          <p:spPr>
            <a:xfrm>
              <a:off x="2562225" y="4345654"/>
              <a:ext cx="233362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Arial Black" pitchFamily="34" charset="0"/>
                </a:rPr>
                <a:t>Sosyal Bilimler</a:t>
              </a:r>
              <a:endParaRPr lang="en-U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4" name="23 Metin kutusu"/>
          <p:cNvSpPr txBox="1"/>
          <p:nvPr/>
        </p:nvSpPr>
        <p:spPr>
          <a:xfrm>
            <a:off x="4381500" y="278130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% 17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657725" y="32956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25 Metin kutusu"/>
          <p:cNvSpPr txBox="1"/>
          <p:nvPr/>
        </p:nvSpPr>
        <p:spPr>
          <a:xfrm>
            <a:off x="4762500" y="3752850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% 33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429125" y="4257675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4">
                    <a:lumMod val="75000"/>
                  </a:schemeClr>
                </a:solidFill>
              </a:rPr>
              <a:t>% 17</a:t>
            </a:r>
            <a:endParaRPr lang="tr-TR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PUAN ORANLARI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30" name="29 Resim" descr="11-interest-rates-6-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26101" y="2228851"/>
            <a:ext cx="3517899" cy="2638424"/>
          </a:xfrm>
          <a:prstGeom prst="rect">
            <a:avLst/>
          </a:prstGeom>
        </p:spPr>
      </p:pic>
      <p:grpSp>
        <p:nvGrpSpPr>
          <p:cNvPr id="31" name="30 Grup"/>
          <p:cNvGrpSpPr/>
          <p:nvPr/>
        </p:nvGrpSpPr>
        <p:grpSpPr>
          <a:xfrm>
            <a:off x="312965" y="2501913"/>
            <a:ext cx="2471057" cy="2468880"/>
            <a:chOff x="312965" y="2501913"/>
            <a:chExt cx="2471057" cy="2468880"/>
          </a:xfrm>
        </p:grpSpPr>
        <p:sp>
          <p:nvSpPr>
            <p:cNvPr id="7" name="Oval 6"/>
            <p:cNvSpPr/>
            <p:nvPr/>
          </p:nvSpPr>
          <p:spPr>
            <a:xfrm>
              <a:off x="312965" y="2501913"/>
              <a:ext cx="2471057" cy="24688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30" y="2785705"/>
              <a:ext cx="194035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5400" dirty="0" smtClean="0">
                  <a:solidFill>
                    <a:schemeClr val="accent2"/>
                  </a:solidFill>
                  <a:latin typeface="Bebas Neue" panose="020B0606020202050201" pitchFamily="34" charset="0"/>
                </a:rPr>
                <a:t>TYT</a:t>
              </a:r>
              <a:r>
                <a:rPr lang="en-US" sz="5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 </a:t>
              </a:r>
              <a:endParaRPr lang="en-US" sz="5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4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TEMEL YETERLİLİK TESTİ</a:t>
              </a:r>
              <a:endParaRPr lang="en-US" sz="24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59893295"/>
              </p:ext>
            </p:extLst>
          </p:nvPr>
        </p:nvGraphicFramePr>
        <p:xfrm>
          <a:off x="-521994" y="220294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5886" y="1208632"/>
            <a:ext cx="152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rPr>
              <a:t>PUAN TÜRLERİ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53" name="52 Grup"/>
          <p:cNvGrpSpPr/>
          <p:nvPr/>
        </p:nvGrpSpPr>
        <p:grpSpPr>
          <a:xfrm>
            <a:off x="4670330" y="2717837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Sayısal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sp>
        <p:nvSpPr>
          <p:cNvPr id="36" name="35 Metin kutusu"/>
          <p:cNvSpPr txBox="1"/>
          <p:nvPr/>
        </p:nvSpPr>
        <p:spPr>
          <a:xfrm>
            <a:off x="994196" y="2707342"/>
            <a:ext cx="1171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SÖZEL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2698508" y="2755133"/>
            <a:ext cx="14386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SAYISAL </a:t>
            </a:r>
          </a:p>
          <a:p>
            <a:pPr algn="ctr"/>
            <a:r>
              <a:rPr lang="tr-TR" sz="2800" b="1" dirty="0" smtClean="0"/>
              <a:t>PUAN</a:t>
            </a:r>
            <a:endParaRPr lang="tr-TR" sz="2800" b="1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777218" y="4714660"/>
            <a:ext cx="143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EŞİT AĞIRLIK </a:t>
            </a:r>
          </a:p>
        </p:txBody>
      </p:sp>
      <p:sp>
        <p:nvSpPr>
          <p:cNvPr id="39" name="38 Metin kutusu"/>
          <p:cNvSpPr txBox="1"/>
          <p:nvPr/>
        </p:nvSpPr>
        <p:spPr>
          <a:xfrm>
            <a:off x="2834313" y="4573694"/>
            <a:ext cx="1151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DİL </a:t>
            </a:r>
          </a:p>
          <a:p>
            <a:pPr algn="ctr"/>
            <a:r>
              <a:rPr lang="tr-TR" sz="2800" b="1" dirty="0" smtClean="0"/>
              <a:t>PUANI</a:t>
            </a:r>
            <a:endParaRPr lang="tr-TR" sz="2800" b="1" dirty="0"/>
          </a:p>
        </p:txBody>
      </p:sp>
      <p:grpSp>
        <p:nvGrpSpPr>
          <p:cNvPr id="52" name="51 Grup"/>
          <p:cNvGrpSpPr/>
          <p:nvPr/>
        </p:nvGrpSpPr>
        <p:grpSpPr>
          <a:xfrm>
            <a:off x="4613180" y="1271945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</a:t>
                </a:r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4116494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ağırlık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455764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err="1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</a:t>
                </a:r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 puanı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</a:t>
              </a:r>
              <a:r>
                <a:rPr lang="tr-TR" sz="4000" b="1" cap="all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türlerİ</a:t>
              </a:r>
              <a:endPara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33353" y="177798"/>
          <a:ext cx="8848728" cy="300184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737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739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3947">
                <a:tc gridSpan="1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SÖZEL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91">
                <a:tc gridSpan="12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947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345"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Puan Türü</a:t>
                      </a:r>
                      <a:endParaRPr lang="tr-TR" sz="11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Türkçe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Temel  Matematik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Fen Bilimleri</a:t>
                      </a:r>
                      <a:endParaRPr lang="tr-TR" sz="11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Sosyal Bilimler</a:t>
                      </a:r>
                      <a:endParaRPr lang="tr-TR" sz="1100" b="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Türk Dili ve Edebiyatı- Sosyal Bilimler-1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Sosyal Bilimler-2</a:t>
                      </a:r>
                      <a:endParaRPr lang="tr-T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449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Türk Dili ve Edebiyatı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Tarih-1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.-1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Tarih-2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err="1" smtClean="0"/>
                        <a:t>Coğ</a:t>
                      </a:r>
                      <a:r>
                        <a:rPr lang="tr-TR" sz="1100" dirty="0" smtClean="0"/>
                        <a:t>.-2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Felsefe Grubu </a:t>
                      </a:r>
                      <a:endParaRPr lang="tr-T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DİKAB</a:t>
                      </a:r>
                      <a:endParaRPr lang="tr-TR" sz="11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947">
                <a:tc>
                  <a:txBody>
                    <a:bodyPr/>
                    <a:lstStyle/>
                    <a:p>
                      <a:r>
                        <a:rPr lang="tr-TR" dirty="0" smtClean="0"/>
                        <a:t>Sözel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3 İçerik Yer Tutucusu"/>
          <p:cNvGraphicFramePr>
            <a:graphicFrameLocks/>
          </p:cNvGraphicFramePr>
          <p:nvPr/>
        </p:nvGraphicFramePr>
        <p:xfrm>
          <a:off x="133346" y="3778250"/>
          <a:ext cx="8851165" cy="23723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8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8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2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34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 PUAN</a:t>
                      </a:r>
                      <a:endParaRPr lang="tr-T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Testlerin Ağırlıkları (%) 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TYT (Temel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AYT (Alan</a:t>
                      </a:r>
                      <a:r>
                        <a:rPr lang="tr-TR" baseline="0" dirty="0" smtClean="0"/>
                        <a:t> Yeterlilik Testi)</a:t>
                      </a:r>
                      <a:endParaRPr lang="tr-TR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Puan Türü</a:t>
                      </a:r>
                      <a:endParaRPr lang="tr-TR" sz="14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Türkçe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Temel  Matematik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Fen Bilimleri</a:t>
                      </a:r>
                      <a:endParaRPr lang="tr-TR" sz="12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Sosyal Bilimler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Matematik </a:t>
                      </a:r>
                      <a:endParaRPr lang="tr-TR" sz="16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Matematik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Fizik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Kimya</a:t>
                      </a:r>
                      <a:endParaRPr lang="tr-T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Biyoloji</a:t>
                      </a:r>
                      <a:endParaRPr lang="tr-TR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Sayısal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1195</TotalTime>
  <Words>841</Words>
  <Application>Microsoft Office PowerPoint</Application>
  <PresentationFormat>Ekran Gösterisi (4:3)</PresentationFormat>
  <Paragraphs>338</Paragraphs>
  <Slides>19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8" baseType="lpstr">
      <vt:lpstr>Adobe Heiti Std R</vt:lpstr>
      <vt:lpstr>Arial</vt:lpstr>
      <vt:lpstr>Arial Black</vt:lpstr>
      <vt:lpstr>Bebas Neue</vt:lpstr>
      <vt:lpstr>Calibri</vt:lpstr>
      <vt:lpstr>Calibri Light</vt:lpstr>
      <vt:lpstr>Roboto</vt:lpstr>
      <vt:lpstr>Roboto Bk</vt:lpstr>
      <vt:lpstr>Office Theme</vt:lpstr>
      <vt:lpstr>YÜKSEK ÖĞRETİM     KURUMLARI SINAVI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User</cp:lastModifiedBy>
  <cp:revision>120</cp:revision>
  <dcterms:created xsi:type="dcterms:W3CDTF">2015-11-06T18:34:53Z</dcterms:created>
  <dcterms:modified xsi:type="dcterms:W3CDTF">2020-01-29T18:02:52Z</dcterms:modified>
</cp:coreProperties>
</file>